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Bungee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Bunge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b560e4cb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7b560e4cb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b560e4cb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7b560e4cb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7b560e4cb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7b560e4cb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7b560e4cb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7b560e4cb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7b560e4cb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7b560e4cb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7b560e4cb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7b560e4cb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7b560e4cb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7b560e4cb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7b6378fa2f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7b6378fa2f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7b5cc78d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7b5cc78d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b6378fa2f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7b6378fa2f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b5df040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b5df040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7b6378fa2f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7b6378fa2f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7b6378fa2f_0_1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7b6378fa2f_0_1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7b5df040ed_1_2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7b6378fa2f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7b6378fa2f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7b6378fa2f_0_8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7b6378fa2f_0_8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b5df040ed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b5df040ed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b560e4cb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7b560e4cb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b560e4cb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7b560e4cb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b560e4cb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7b560e4cb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b560e4cb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7b560e4cb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b560e4cb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7b560e4cb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b560e4cb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7b560e4cb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A">
  <p:cSld name="TITLE_AND_BODY_2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13"/>
          <p:cNvSpPr txBox="1"/>
          <p:nvPr>
            <p:ph type="title"/>
          </p:nvPr>
        </p:nvSpPr>
        <p:spPr>
          <a:xfrm>
            <a:off x="327575" y="340500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Relationship Id="rId4" Type="http://schemas.openxmlformats.org/officeDocument/2006/relationships/image" Target="../media/image24.jpg"/><Relationship Id="rId5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jpg"/><Relationship Id="rId4" Type="http://schemas.openxmlformats.org/officeDocument/2006/relationships/image" Target="../media/image27.jpg"/><Relationship Id="rId5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idx="4294967295" type="ctrTitle"/>
          </p:nvPr>
        </p:nvSpPr>
        <p:spPr>
          <a:xfrm>
            <a:off x="663800" y="3621575"/>
            <a:ext cx="7989000" cy="19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highlight>
                  <a:schemeClr val="dk1"/>
                </a:highlight>
              </a:rPr>
              <a:t>Fortitude Learning Box - FLB</a:t>
            </a:r>
            <a:endParaRPr sz="25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91" name="Google Shape;91;p14" title="309110569_389683340043847_141935674569698556_n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00" y="155487"/>
            <a:ext cx="1028950" cy="8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 title="Fortitude Box 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850" y="15400"/>
            <a:ext cx="1178724" cy="117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23"/>
          <p:cNvGrpSpPr/>
          <p:nvPr/>
        </p:nvGrpSpPr>
        <p:grpSpPr>
          <a:xfrm>
            <a:off x="-62" y="-50"/>
            <a:ext cx="6328372" cy="5143461"/>
            <a:chOff x="0" y="0"/>
            <a:chExt cx="6063401" cy="4928103"/>
          </a:xfrm>
        </p:grpSpPr>
        <p:pic>
          <p:nvPicPr>
            <p:cNvPr id="163" name="Google Shape;163;p23" title="1- Welcome Screen.png"/>
            <p:cNvPicPr preferRelativeResize="0"/>
            <p:nvPr/>
          </p:nvPicPr>
          <p:blipFill rotWithShape="1">
            <a:blip r:embed="rId3">
              <a:alphaModFix/>
            </a:blip>
            <a:srcRect b="52278" l="0" r="0" t="0"/>
            <a:stretch/>
          </p:blipFill>
          <p:spPr>
            <a:xfrm>
              <a:off x="0" y="0"/>
              <a:ext cx="6063401" cy="2367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23" title="1- Welcome Screen.png"/>
            <p:cNvPicPr preferRelativeResize="0"/>
            <p:nvPr/>
          </p:nvPicPr>
          <p:blipFill rotWithShape="1">
            <a:blip r:embed="rId3">
              <a:alphaModFix/>
            </a:blip>
            <a:srcRect b="0" l="0" r="0" t="48403"/>
            <a:stretch/>
          </p:blipFill>
          <p:spPr>
            <a:xfrm>
              <a:off x="0" y="2367900"/>
              <a:ext cx="6063401" cy="25602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5" name="Google Shape;165;p23"/>
          <p:cNvSpPr txBox="1"/>
          <p:nvPr/>
        </p:nvSpPr>
        <p:spPr>
          <a:xfrm>
            <a:off x="6456850" y="1381875"/>
            <a:ext cx="2622000" cy="23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Software Components</a:t>
            </a:r>
            <a:endParaRPr b="1"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b="1" lang="en" sz="1800">
                <a:solidFill>
                  <a:schemeClr val="dk2"/>
                </a:solidFill>
              </a:rPr>
              <a:t>COURSES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b="1" lang="en" sz="1800">
                <a:solidFill>
                  <a:schemeClr val="dk2"/>
                </a:solidFill>
              </a:rPr>
              <a:t>Mini Library</a:t>
            </a:r>
            <a:endParaRPr b="1"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b="1" lang="en" sz="1800">
                <a:solidFill>
                  <a:schemeClr val="dk2"/>
                </a:solidFill>
              </a:rPr>
              <a:t>Audio Book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207050" y="0"/>
            <a:ext cx="462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COURSES - Moodle </a:t>
            </a:r>
            <a:endParaRPr sz="2500"/>
          </a:p>
        </p:txBody>
      </p:sp>
      <p:pic>
        <p:nvPicPr>
          <p:cNvPr id="171" name="Google Shape;171;p24" title="2- Moodle LMS Log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63" y="779426"/>
            <a:ext cx="2279926" cy="35846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24"/>
          <p:cNvSpPr txBox="1"/>
          <p:nvPr/>
        </p:nvSpPr>
        <p:spPr>
          <a:xfrm>
            <a:off x="474313" y="4507950"/>
            <a:ext cx="17454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Mobile View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5228850" y="4555975"/>
            <a:ext cx="17454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Tablet Views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p24" title="upda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500" y="879300"/>
            <a:ext cx="5965851" cy="33700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COURSE - Moodle</a:t>
            </a:r>
            <a:endParaRPr/>
          </a:p>
        </p:txBody>
      </p:sp>
      <p:pic>
        <p:nvPicPr>
          <p:cNvPr id="180" name="Google Shape;180;p25" title="2.1 -LMS available courses.png"/>
          <p:cNvPicPr preferRelativeResize="0"/>
          <p:nvPr/>
        </p:nvPicPr>
        <p:blipFill rotWithShape="1">
          <a:blip r:embed="rId3">
            <a:alphaModFix/>
          </a:blip>
          <a:srcRect b="0" l="24276" r="20587" t="3400"/>
          <a:stretch/>
        </p:blipFill>
        <p:spPr>
          <a:xfrm>
            <a:off x="554175" y="1149100"/>
            <a:ext cx="3121352" cy="370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 title="Screenshot (3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025" y="1149100"/>
            <a:ext cx="5163677" cy="333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>
            <p:ph type="title"/>
          </p:nvPr>
        </p:nvSpPr>
        <p:spPr>
          <a:xfrm>
            <a:off x="554175" y="0"/>
            <a:ext cx="462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COURSES - Moodle </a:t>
            </a:r>
            <a:endParaRPr sz="2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6470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Library</a:t>
            </a:r>
            <a:endParaRPr/>
          </a:p>
        </p:txBody>
      </p:sp>
      <p:pic>
        <p:nvPicPr>
          <p:cNvPr id="188" name="Google Shape;188;p26" title="3.2-TextBook KG to Grade 12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00" y="927138"/>
            <a:ext cx="6036501" cy="3447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6567775" y="1369150"/>
            <a:ext cx="24534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Grade 1 - 12 Textbook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Agricultural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Comic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Health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Livestock 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Technology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English Textbook , etc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311700" y="-4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 Library</a:t>
            </a:r>
            <a:endParaRPr/>
          </a:p>
        </p:txBody>
      </p:sp>
      <p:pic>
        <p:nvPicPr>
          <p:cNvPr id="195" name="Google Shape;195;p27" title="3.4-English and Argi Textbook 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73" y="779575"/>
            <a:ext cx="7086801" cy="40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628725" y="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Book</a:t>
            </a:r>
            <a:endParaRPr/>
          </a:p>
        </p:txBody>
      </p:sp>
      <p:pic>
        <p:nvPicPr>
          <p:cNvPr id="201" name="Google Shape;201;p28" title="4.1-Audio Book ( Story ) 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00" y="923975"/>
            <a:ext cx="5663026" cy="32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6268875" y="1331850"/>
            <a:ext cx="2958300" cy="27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" sz="1500">
                <a:solidFill>
                  <a:schemeClr val="dk2"/>
                </a:solidFill>
              </a:rPr>
              <a:t>Story for Kids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" sz="1500">
                <a:solidFill>
                  <a:schemeClr val="dk2"/>
                </a:solidFill>
              </a:rPr>
              <a:t>English Songs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" sz="1500">
                <a:solidFill>
                  <a:schemeClr val="dk2"/>
                </a:solidFill>
              </a:rPr>
              <a:t>Local News 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" sz="1500">
                <a:solidFill>
                  <a:schemeClr val="dk2"/>
                </a:solidFill>
              </a:rPr>
              <a:t>Educational support songs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" sz="1500">
                <a:solidFill>
                  <a:schemeClr val="dk2"/>
                </a:solidFill>
              </a:rPr>
              <a:t>Worship</a:t>
            </a:r>
            <a:r>
              <a:rPr b="1" lang="en" sz="1500">
                <a:solidFill>
                  <a:schemeClr val="dk2"/>
                </a:solidFill>
              </a:rPr>
              <a:t> songs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en" sz="1500">
                <a:solidFill>
                  <a:schemeClr val="dk2"/>
                </a:solidFill>
              </a:rPr>
              <a:t>Motivations speaking </a:t>
            </a:r>
            <a:endParaRPr b="1"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279000" y="-76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Audio Book</a:t>
            </a:r>
            <a:endParaRPr sz="2500"/>
          </a:p>
        </p:txBody>
      </p:sp>
      <p:pic>
        <p:nvPicPr>
          <p:cNvPr id="208" name="Google Shape;208;p29" title="4.2-Story Book pdf.png"/>
          <p:cNvPicPr preferRelativeResize="0"/>
          <p:nvPr/>
        </p:nvPicPr>
        <p:blipFill rotWithShape="1">
          <a:blip r:embed="rId3">
            <a:alphaModFix/>
          </a:blip>
          <a:srcRect b="-1169" l="3750" r="-658" t="1170"/>
          <a:stretch/>
        </p:blipFill>
        <p:spPr>
          <a:xfrm>
            <a:off x="279000" y="681950"/>
            <a:ext cx="6617449" cy="389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727800" y="5310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Lato"/>
                <a:ea typeface="Lato"/>
                <a:cs typeface="Lato"/>
                <a:sym typeface="Lato"/>
              </a:rPr>
              <a:t>Our Project Impact</a:t>
            </a:r>
            <a:endParaRPr sz="25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4681520" y="1552824"/>
            <a:ext cx="627900" cy="2739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E0E0E0"/>
          </a:solidFill>
          <a:ln>
            <a:noFill/>
          </a:ln>
        </p:spPr>
        <p:txBody>
          <a:bodyPr anchorCtr="0" anchor="ctr" bIns="73625" lIns="73625" spcFirstLastPara="1" rIns="73625" wrap="square" tIns="73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7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15" name="Google Shape;215;p30"/>
          <p:cNvSpPr/>
          <p:nvPr/>
        </p:nvSpPr>
        <p:spPr>
          <a:xfrm>
            <a:off x="3190533" y="1552824"/>
            <a:ext cx="627900" cy="2739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C5E09"/>
          </a:solidFill>
          <a:ln>
            <a:noFill/>
          </a:ln>
        </p:spPr>
        <p:txBody>
          <a:bodyPr anchorCtr="0" anchor="ctr" bIns="73625" lIns="73625" spcFirstLastPara="1" rIns="73625" wrap="square" tIns="73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7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16" name="Google Shape;216;p30"/>
          <p:cNvSpPr/>
          <p:nvPr/>
        </p:nvSpPr>
        <p:spPr>
          <a:xfrm>
            <a:off x="6172508" y="1552824"/>
            <a:ext cx="627900" cy="2739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DC959"/>
          </a:solidFill>
          <a:ln>
            <a:noFill/>
          </a:ln>
        </p:spPr>
        <p:txBody>
          <a:bodyPr anchorCtr="0" anchor="ctr" bIns="73625" lIns="73625" spcFirstLastPara="1" rIns="73625" wrap="square" tIns="73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7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17" name="Google Shape;217;p30"/>
          <p:cNvSpPr/>
          <p:nvPr/>
        </p:nvSpPr>
        <p:spPr>
          <a:xfrm>
            <a:off x="2527801" y="1627032"/>
            <a:ext cx="1290600" cy="1290600"/>
          </a:xfrm>
          <a:prstGeom prst="roundRect">
            <a:avLst>
              <a:gd fmla="val 12162" name="adj"/>
            </a:avLst>
          </a:prstGeom>
          <a:solidFill>
            <a:srgbClr val="FC5E09"/>
          </a:solidFill>
          <a:ln>
            <a:noFill/>
          </a:ln>
        </p:spPr>
        <p:txBody>
          <a:bodyPr anchorCtr="0" anchor="t" bIns="73625" lIns="73625" spcFirstLastPara="1" rIns="73625" wrap="square" tIns="73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5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18" name="Google Shape;218;p30"/>
          <p:cNvSpPr/>
          <p:nvPr/>
        </p:nvSpPr>
        <p:spPr>
          <a:xfrm>
            <a:off x="4018848" y="1627032"/>
            <a:ext cx="1290600" cy="1290600"/>
          </a:xfrm>
          <a:prstGeom prst="roundRect">
            <a:avLst>
              <a:gd fmla="val 12162" name="adj"/>
            </a:avLst>
          </a:prstGeom>
          <a:solidFill>
            <a:srgbClr val="E0E0E0"/>
          </a:solidFill>
          <a:ln>
            <a:noFill/>
          </a:ln>
        </p:spPr>
        <p:txBody>
          <a:bodyPr anchorCtr="0" anchor="t" bIns="73625" lIns="73625" spcFirstLastPara="1" rIns="73625" wrap="square" tIns="73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5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19" name="Google Shape;219;p30"/>
          <p:cNvSpPr/>
          <p:nvPr/>
        </p:nvSpPr>
        <p:spPr>
          <a:xfrm>
            <a:off x="5509896" y="1627032"/>
            <a:ext cx="1290600" cy="1290600"/>
          </a:xfrm>
          <a:prstGeom prst="roundRect">
            <a:avLst>
              <a:gd fmla="val 12162" name="adj"/>
            </a:avLst>
          </a:prstGeom>
          <a:solidFill>
            <a:srgbClr val="FDC959"/>
          </a:solidFill>
          <a:ln>
            <a:noFill/>
          </a:ln>
        </p:spPr>
        <p:txBody>
          <a:bodyPr anchorCtr="0" anchor="t" bIns="73625" lIns="73625" spcFirstLastPara="1" rIns="73625" wrap="square" tIns="73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5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2600629" y="2356194"/>
            <a:ext cx="12177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b" bIns="73625" lIns="73625" spcFirstLastPara="1" rIns="73625" wrap="square" tIns="73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15">
                <a:latin typeface="Bungee"/>
                <a:ea typeface="Bungee"/>
                <a:cs typeface="Bungee"/>
                <a:sym typeface="Bungee"/>
              </a:rPr>
              <a:t>1200+</a:t>
            </a:r>
            <a:endParaRPr sz="2415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5566501" y="2356194"/>
            <a:ext cx="11154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b" bIns="73625" lIns="73625" spcFirstLastPara="1" rIns="73625" wrap="square" tIns="73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15">
                <a:latin typeface="Bungee"/>
                <a:ea typeface="Bungee"/>
                <a:cs typeface="Bungee"/>
                <a:sym typeface="Bungee"/>
              </a:rPr>
              <a:t>    20+</a:t>
            </a:r>
            <a:endParaRPr sz="2415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22" name="Google Shape;222;p30"/>
          <p:cNvSpPr/>
          <p:nvPr/>
        </p:nvSpPr>
        <p:spPr>
          <a:xfrm>
            <a:off x="6172629" y="3222692"/>
            <a:ext cx="627900" cy="2739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008BFF"/>
          </a:solidFill>
          <a:ln>
            <a:noFill/>
          </a:ln>
        </p:spPr>
        <p:txBody>
          <a:bodyPr anchorCtr="0" anchor="ctr" bIns="73625" lIns="73625" spcFirstLastPara="1" rIns="73625" wrap="square" tIns="736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7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23" name="Google Shape;223;p30"/>
          <p:cNvSpPr/>
          <p:nvPr/>
        </p:nvSpPr>
        <p:spPr>
          <a:xfrm>
            <a:off x="5509896" y="3296900"/>
            <a:ext cx="1290600" cy="1290600"/>
          </a:xfrm>
          <a:prstGeom prst="roundRect">
            <a:avLst>
              <a:gd fmla="val 12162" name="adj"/>
            </a:avLst>
          </a:prstGeom>
          <a:solidFill>
            <a:srgbClr val="008BFF"/>
          </a:solidFill>
          <a:ln>
            <a:noFill/>
          </a:ln>
        </p:spPr>
        <p:txBody>
          <a:bodyPr anchorCtr="0" anchor="t" bIns="73625" lIns="73625" spcFirstLastPara="1" rIns="73625" wrap="square" tIns="73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5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5582725" y="4026062"/>
            <a:ext cx="10899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b" bIns="73625" lIns="73625" spcFirstLastPara="1" rIns="73625" wrap="square" tIns="73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15">
                <a:latin typeface="Bungee"/>
                <a:ea typeface="Bungee"/>
                <a:cs typeface="Bungee"/>
                <a:sym typeface="Bungee"/>
              </a:rPr>
              <a:t>   50+</a:t>
            </a:r>
            <a:endParaRPr sz="2415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2698707" y="1745488"/>
            <a:ext cx="1053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7">
                <a:latin typeface="Bungee"/>
                <a:ea typeface="Bungee"/>
                <a:cs typeface="Bungee"/>
                <a:sym typeface="Bungee"/>
              </a:rPr>
              <a:t> </a:t>
            </a:r>
            <a:r>
              <a:rPr lang="en" sz="1207">
                <a:latin typeface="Bungee"/>
                <a:ea typeface="Bungee"/>
                <a:cs typeface="Bungee"/>
                <a:sym typeface="Bungee"/>
              </a:rPr>
              <a:t>STUDENTS</a:t>
            </a:r>
            <a:endParaRPr sz="1207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4137314" y="1745488"/>
            <a:ext cx="1053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7">
                <a:latin typeface="Bungee"/>
                <a:ea typeface="Bungee"/>
                <a:cs typeface="Bungee"/>
                <a:sym typeface="Bungee"/>
              </a:rPr>
              <a:t>PLACES</a:t>
            </a:r>
            <a:endParaRPr sz="1207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5566502" y="1745488"/>
            <a:ext cx="1290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7">
                <a:latin typeface="Bungee"/>
                <a:ea typeface="Bungee"/>
                <a:cs typeface="Bungee"/>
                <a:sym typeface="Bungee"/>
              </a:rPr>
              <a:t>Schools</a:t>
            </a:r>
            <a:endParaRPr sz="1207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5628373" y="3415356"/>
            <a:ext cx="11154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7">
                <a:latin typeface="Bungee"/>
                <a:ea typeface="Bungee"/>
                <a:cs typeface="Bungee"/>
                <a:sym typeface="Bungee"/>
              </a:rPr>
              <a:t>VOLUNTEERS</a:t>
            </a:r>
            <a:endParaRPr sz="1207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4114137" y="2356194"/>
            <a:ext cx="10998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b" bIns="73625" lIns="73625" spcFirstLastPara="1" rIns="73625" wrap="square" tIns="73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15">
                <a:latin typeface="Bungee"/>
                <a:ea typeface="Bungee"/>
                <a:cs typeface="Bungee"/>
                <a:sym typeface="Bungee"/>
              </a:rPr>
              <a:t>    20</a:t>
            </a:r>
            <a:endParaRPr sz="2415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30" name="Google Shape;230;p30"/>
          <p:cNvSpPr/>
          <p:nvPr/>
        </p:nvSpPr>
        <p:spPr>
          <a:xfrm>
            <a:off x="4681519" y="3218093"/>
            <a:ext cx="627900" cy="2739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73600" lIns="73600" spcFirstLastPara="1" rIns="73600" wrap="square" tIns="73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7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31" name="Google Shape;231;p30"/>
          <p:cNvSpPr/>
          <p:nvPr/>
        </p:nvSpPr>
        <p:spPr>
          <a:xfrm>
            <a:off x="3190531" y="3218093"/>
            <a:ext cx="627900" cy="2739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D5A6BD"/>
          </a:solidFill>
          <a:ln>
            <a:noFill/>
          </a:ln>
        </p:spPr>
        <p:txBody>
          <a:bodyPr anchorCtr="0" anchor="ctr" bIns="73600" lIns="73600" spcFirstLastPara="1" rIns="73600" wrap="square" tIns="73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7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32" name="Google Shape;232;p30"/>
          <p:cNvSpPr/>
          <p:nvPr/>
        </p:nvSpPr>
        <p:spPr>
          <a:xfrm>
            <a:off x="2527799" y="3292300"/>
            <a:ext cx="1290600" cy="1290600"/>
          </a:xfrm>
          <a:prstGeom prst="roundRect">
            <a:avLst>
              <a:gd fmla="val 12162" name="adj"/>
            </a:avLst>
          </a:prstGeom>
          <a:solidFill>
            <a:srgbClr val="D5A6BD"/>
          </a:solidFill>
          <a:ln>
            <a:noFill/>
          </a:ln>
        </p:spPr>
        <p:txBody>
          <a:bodyPr anchorCtr="0" anchor="t" bIns="73600" lIns="73600" spcFirstLastPara="1" rIns="73600" wrap="square" tIns="7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5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33" name="Google Shape;233;p30"/>
          <p:cNvSpPr/>
          <p:nvPr/>
        </p:nvSpPr>
        <p:spPr>
          <a:xfrm>
            <a:off x="4018846" y="3292300"/>
            <a:ext cx="1290600" cy="1290600"/>
          </a:xfrm>
          <a:prstGeom prst="roundRect">
            <a:avLst>
              <a:gd fmla="val 12162" name="adj"/>
            </a:avLst>
          </a:prstGeom>
          <a:solidFill>
            <a:srgbClr val="9900FF"/>
          </a:solidFill>
          <a:ln>
            <a:noFill/>
          </a:ln>
        </p:spPr>
        <p:txBody>
          <a:bodyPr anchorCtr="0" anchor="t" bIns="73600" lIns="73600" spcFirstLastPara="1" rIns="73600" wrap="square" tIns="7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5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2600628" y="4021463"/>
            <a:ext cx="1217700" cy="5205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b" bIns="73600" lIns="73600" spcFirstLastPara="1" rIns="73600" wrap="square" tIns="7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15">
                <a:latin typeface="Bungee"/>
                <a:ea typeface="Bungee"/>
                <a:cs typeface="Bungee"/>
                <a:sym typeface="Bungee"/>
              </a:rPr>
              <a:t>     3</a:t>
            </a:r>
            <a:endParaRPr sz="2415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2698705" y="3410756"/>
            <a:ext cx="1053600" cy="4956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ungee"/>
                <a:ea typeface="Bungee"/>
                <a:cs typeface="Bungee"/>
                <a:sym typeface="Bungee"/>
              </a:rPr>
              <a:t>CITIES</a:t>
            </a:r>
            <a:endParaRPr sz="1200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36" name="Google Shape;236;p30"/>
          <p:cNvSpPr txBox="1"/>
          <p:nvPr/>
        </p:nvSpPr>
        <p:spPr>
          <a:xfrm>
            <a:off x="4018717" y="3410754"/>
            <a:ext cx="1290600" cy="4956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7">
                <a:latin typeface="Bungee"/>
                <a:ea typeface="Bungee"/>
                <a:cs typeface="Bungee"/>
                <a:sym typeface="Bungee"/>
              </a:rPr>
              <a:t>Facilitators</a:t>
            </a:r>
            <a:endParaRPr sz="1207">
              <a:latin typeface="Bungee"/>
              <a:ea typeface="Bungee"/>
              <a:cs typeface="Bungee"/>
              <a:sym typeface="Bunge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7">
              <a:latin typeface="Bungee"/>
              <a:ea typeface="Bungee"/>
              <a:cs typeface="Bungee"/>
              <a:sym typeface="Bungee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4114135" y="4021463"/>
            <a:ext cx="1099800" cy="5205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b" bIns="73600" lIns="73600" spcFirstLastPara="1" rIns="73600" wrap="square" tIns="73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15">
                <a:latin typeface="Bungee"/>
                <a:ea typeface="Bungee"/>
                <a:cs typeface="Bungee"/>
                <a:sym typeface="Bungee"/>
              </a:rPr>
              <a:t>    20</a:t>
            </a:r>
            <a:endParaRPr sz="2415">
              <a:latin typeface="Bungee"/>
              <a:ea typeface="Bungee"/>
              <a:cs typeface="Bungee"/>
              <a:sym typeface="Bunge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/>
        </p:nvSpPr>
        <p:spPr>
          <a:xfrm>
            <a:off x="677725" y="577000"/>
            <a:ext cx="597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Our Impact Highlight</a:t>
            </a:r>
            <a:endParaRPr sz="2500"/>
          </a:p>
        </p:txBody>
      </p:sp>
      <p:pic>
        <p:nvPicPr>
          <p:cNvPr id="243" name="Google Shape;243;p31" title="Screenshot (39).png"/>
          <p:cNvPicPr preferRelativeResize="0"/>
          <p:nvPr/>
        </p:nvPicPr>
        <p:blipFill rotWithShape="1">
          <a:blip r:embed="rId3">
            <a:alphaModFix/>
          </a:blip>
          <a:srcRect b="-4159" l="13785" r="29250" t="4160"/>
          <a:stretch/>
        </p:blipFill>
        <p:spPr>
          <a:xfrm>
            <a:off x="193750" y="2313050"/>
            <a:ext cx="2578500" cy="254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44" name="Google Shape;244;p31" title="Screenshot (35).png"/>
          <p:cNvPicPr preferRelativeResize="0"/>
          <p:nvPr/>
        </p:nvPicPr>
        <p:blipFill rotWithShape="1">
          <a:blip r:embed="rId4">
            <a:alphaModFix/>
          </a:blip>
          <a:srcRect b="0" l="0" r="26259" t="0"/>
          <a:stretch/>
        </p:blipFill>
        <p:spPr>
          <a:xfrm>
            <a:off x="2999993" y="1578108"/>
            <a:ext cx="2578500" cy="26700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245" name="Google Shape;245;p31" title="Screenshot (37).png"/>
          <p:cNvPicPr preferRelativeResize="0"/>
          <p:nvPr/>
        </p:nvPicPr>
        <p:blipFill rotWithShape="1">
          <a:blip r:embed="rId5">
            <a:alphaModFix/>
          </a:blip>
          <a:srcRect b="0" l="3597" r="16280" t="0"/>
          <a:stretch/>
        </p:blipFill>
        <p:spPr>
          <a:xfrm>
            <a:off x="5806250" y="827804"/>
            <a:ext cx="3344100" cy="2347800"/>
          </a:xfrm>
          <a:prstGeom prst="flowChartAlternateProcess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2" title="175569810542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775" y="54950"/>
            <a:ext cx="3088500" cy="23160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51" name="Google Shape;251;p32"/>
          <p:cNvSpPr txBox="1"/>
          <p:nvPr/>
        </p:nvSpPr>
        <p:spPr>
          <a:xfrm>
            <a:off x="143250" y="54950"/>
            <a:ext cx="597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Our Impact Highlight</a:t>
            </a:r>
            <a:endParaRPr sz="2500"/>
          </a:p>
        </p:txBody>
      </p:sp>
      <p:pic>
        <p:nvPicPr>
          <p:cNvPr id="252" name="Google Shape;252;p32" title="1755713219308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25" y="1097300"/>
            <a:ext cx="4582800" cy="343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253" name="Google Shape;253;p32" title="1755712475269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3242" y="2571750"/>
            <a:ext cx="3225900" cy="241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-176000" y="616525"/>
            <a:ext cx="48840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Why the Project Matters</a:t>
            </a:r>
            <a:endParaRPr sz="2000"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143550" y="1359675"/>
            <a:ext cx="4007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⚡ Most of IDP children in Karenni State lack digital learning.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❌ No internet, unstable electricity in many rural communities.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📚 Interrupted schooling due to conflict &amp; displacement.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♿ Children with disabilities face double exclusion.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5" title="Untitled design-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625" y="970800"/>
            <a:ext cx="4687800" cy="3516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/>
        </p:nvSpPr>
        <p:spPr>
          <a:xfrm>
            <a:off x="668575" y="512900"/>
            <a:ext cx="597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Volunteer and Facilitator Training</a:t>
            </a:r>
            <a:endParaRPr sz="2500"/>
          </a:p>
        </p:txBody>
      </p:sp>
      <p:pic>
        <p:nvPicPr>
          <p:cNvPr id="259" name="Google Shape;259;p33" title="175571114265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7175" y="563268"/>
            <a:ext cx="2836726" cy="2127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3" title="1755712475215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325" y="2489325"/>
            <a:ext cx="2836726" cy="21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3" title="1752773223900 (1)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2513" y="1936659"/>
            <a:ext cx="2743188" cy="2057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729450" y="567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Sustainability</a:t>
            </a:r>
            <a:endParaRPr/>
          </a:p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Open-source, low-cost hardware &amp; software.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Renewable energy (solar).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Local volunteer &amp; teacher training.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Community co-management model.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5"/>
          <p:cNvSpPr txBox="1"/>
          <p:nvPr>
            <p:ph type="title"/>
          </p:nvPr>
        </p:nvSpPr>
        <p:spPr>
          <a:xfrm>
            <a:off x="329700" y="631750"/>
            <a:ext cx="8086500" cy="535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We’re Going Next ( Sustainable Plan )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>
            <p:ph idx="4294967295" type="body"/>
          </p:nvPr>
        </p:nvSpPr>
        <p:spPr>
          <a:xfrm>
            <a:off x="776350" y="1390550"/>
            <a:ext cx="66789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🌐 Content localization in minority languages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🤝 Partnerships with FED &amp; 360ed for curriculum + apps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📦 Expand FLB offline system with more community content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🎙️ Community podcasts (Karenni + Burmese)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🤖 Offline AI Assistant (LLM trained on local content)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📚 Structural Curriculum Growth: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Karenni Basic Education Courses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Youth Empowerment &amp; Peacebuilding programs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English Language Series (Beginner–Intermediate)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-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Grade 12 Exam Prep Toolkit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type="title"/>
          </p:nvPr>
        </p:nvSpPr>
        <p:spPr>
          <a:xfrm>
            <a:off x="427225" y="49437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Toward a Structured &amp; Scalable System</a:t>
            </a:r>
            <a:endParaRPr sz="2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6"/>
          <p:cNvSpPr txBox="1"/>
          <p:nvPr>
            <p:ph idx="4294967295" type="body"/>
          </p:nvPr>
        </p:nvSpPr>
        <p:spPr>
          <a:xfrm>
            <a:off x="648125" y="1399700"/>
            <a:ext cx="66789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Technical Enhancements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Single Sign-On, interactive dashboards, quiz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 &amp; filter across PDFs, videos, audios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Offline optimization for more users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Organizational Growth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Community training manuals &amp; feedback loops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Governance: local review committees + bi-annual updates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/>
        </p:nvSpPr>
        <p:spPr>
          <a:xfrm>
            <a:off x="-126450" y="384675"/>
            <a:ext cx="939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284" name="Google Shape;284;p37"/>
          <p:cNvSpPr txBox="1"/>
          <p:nvPr/>
        </p:nvSpPr>
        <p:spPr>
          <a:xfrm>
            <a:off x="0" y="0"/>
            <a:ext cx="9144000" cy="119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With your support, FLB will reach thousands more children, empowering them with knowledge, dignity, and hope!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/>
        </p:nvSpPr>
        <p:spPr>
          <a:xfrm>
            <a:off x="3800125" y="1403775"/>
            <a:ext cx="23796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1.Solar-powered, mobile learning hub 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6452700" y="1354875"/>
            <a:ext cx="23796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2</a:t>
            </a:r>
            <a:r>
              <a:rPr b="1" lang="en" sz="1500">
                <a:solidFill>
                  <a:schemeClr val="dk1"/>
                </a:solidFill>
              </a:rPr>
              <a:t>.Portable , offline and </a:t>
            </a:r>
            <a:r>
              <a:rPr b="1" lang="en" sz="1500">
                <a:solidFill>
                  <a:schemeClr val="dk1"/>
                </a:solidFill>
              </a:rPr>
              <a:t> local Wi-Fi hotspot.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3800125" y="2571750"/>
            <a:ext cx="23796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3</a:t>
            </a:r>
            <a:r>
              <a:rPr b="1" lang="en" sz="1500">
                <a:solidFill>
                  <a:schemeClr val="dk1"/>
                </a:solidFill>
              </a:rPr>
              <a:t>.</a:t>
            </a:r>
            <a:r>
              <a:rPr b="1" lang="en" sz="1500">
                <a:solidFill>
                  <a:schemeClr val="dk1"/>
                </a:solidFill>
              </a:rPr>
              <a:t>Runs on open-source Linux </a:t>
            </a:r>
            <a:r>
              <a:rPr b="1" lang="en" sz="1500">
                <a:solidFill>
                  <a:schemeClr val="dk1"/>
                </a:solidFill>
              </a:rPr>
              <a:t>Technology           </a:t>
            </a:r>
            <a:r>
              <a:rPr b="1" lang="en" sz="1500">
                <a:solidFill>
                  <a:schemeClr val="dk1"/>
                </a:solidFill>
              </a:rPr>
              <a:t>  ( Moodle LMS )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6485775" y="2665775"/>
            <a:ext cx="23796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4.</a:t>
            </a:r>
            <a:r>
              <a:rPr b="1" lang="en" sz="1500">
                <a:solidFill>
                  <a:schemeClr val="dk1"/>
                </a:solidFill>
              </a:rPr>
              <a:t>Adaptive &amp; inclusive for diverse learners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2"/>
              </a:solidFill>
            </a:endParaRPr>
          </a:p>
        </p:txBody>
      </p:sp>
      <p:sp>
        <p:nvSpPr>
          <p:cNvPr id="108" name="Google Shape;108;p16"/>
          <p:cNvSpPr txBox="1"/>
          <p:nvPr>
            <p:ph type="title"/>
          </p:nvPr>
        </p:nvSpPr>
        <p:spPr>
          <a:xfrm>
            <a:off x="311700" y="-76200"/>
            <a:ext cx="85206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Fortitude Learning Box?</a:t>
            </a:r>
            <a:endParaRPr/>
          </a:p>
        </p:txBody>
      </p:sp>
      <p:pic>
        <p:nvPicPr>
          <p:cNvPr id="109" name="Google Shape;109;p16" title="1000033134.jpg"/>
          <p:cNvPicPr preferRelativeResize="0"/>
          <p:nvPr/>
        </p:nvPicPr>
        <p:blipFill rotWithShape="1">
          <a:blip r:embed="rId3">
            <a:alphaModFix/>
          </a:blip>
          <a:srcRect b="1267" l="0" r="5401" t="1267"/>
          <a:stretch/>
        </p:blipFill>
        <p:spPr>
          <a:xfrm>
            <a:off x="311700" y="1178175"/>
            <a:ext cx="3306600" cy="255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7650" y="5249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Fortitude Learning Box -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727650" y="16076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Hardware:</a:t>
            </a:r>
            <a:r>
              <a:rPr lang="en" sz="1500">
                <a:solidFill>
                  <a:schemeClr val="dk1"/>
                </a:solidFill>
              </a:rPr>
              <a:t> Raspberry Pi 5 / mini-server, SSD, solar power, router.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Software:</a:t>
            </a:r>
            <a:r>
              <a:rPr lang="en" sz="1500">
                <a:solidFill>
                  <a:schemeClr val="dk1"/>
                </a:solidFill>
              </a:rPr>
              <a:t> Linux, Moodle LMS, accessibility tools.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Connectivity:</a:t>
            </a:r>
            <a:r>
              <a:rPr lang="en" sz="1500">
                <a:solidFill>
                  <a:schemeClr val="dk1"/>
                </a:solidFill>
              </a:rPr>
              <a:t> Wi-Fi network for phones, tablets, laptops.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Power:</a:t>
            </a:r>
            <a:r>
              <a:rPr lang="en" sz="1500">
                <a:solidFill>
                  <a:schemeClr val="dk1"/>
                </a:solidFill>
              </a:rPr>
              <a:t> Solar-powered + battery backup.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Content Delivery:</a:t>
            </a:r>
            <a:r>
              <a:rPr lang="en" sz="1500">
                <a:solidFill>
                  <a:schemeClr val="dk1"/>
                </a:solidFill>
              </a:rPr>
              <a:t> Digitized curricula + multimedia library.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Support :</a:t>
            </a:r>
            <a:r>
              <a:rPr lang="en" sz="1500">
                <a:solidFill>
                  <a:schemeClr val="dk1"/>
                </a:solidFill>
              </a:rPr>
              <a:t> 50+ users concurrently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95575" y="591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/>
              <a:t>Educational Content</a:t>
            </a:r>
            <a:endParaRPr b="1" sz="2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762500" y="1491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Core Curriculum (Grades 1–12)</a:t>
            </a:r>
            <a:r>
              <a:rPr lang="en" sz="1500">
                <a:solidFill>
                  <a:schemeClr val="dk1"/>
                </a:solidFill>
              </a:rPr>
              <a:t> → FED and </a:t>
            </a:r>
            <a:r>
              <a:rPr lang="en" sz="1500">
                <a:solidFill>
                  <a:schemeClr val="dk1"/>
                </a:solidFill>
              </a:rPr>
              <a:t>partners</a:t>
            </a:r>
            <a:r>
              <a:rPr lang="en" sz="1500">
                <a:solidFill>
                  <a:schemeClr val="dk1"/>
                </a:solidFill>
              </a:rPr>
              <a:t> digitized courses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Specialized Training:</a:t>
            </a:r>
            <a:r>
              <a:rPr lang="en" sz="1500">
                <a:solidFill>
                  <a:schemeClr val="dk1"/>
                </a:solidFill>
              </a:rPr>
              <a:t> Trauma-informed teaching, psychosocial counseling, disability awareness, EORE, GBV, and </a:t>
            </a:r>
            <a:r>
              <a:rPr lang="en" sz="1500">
                <a:solidFill>
                  <a:schemeClr val="dk1"/>
                </a:solidFill>
              </a:rPr>
              <a:t>safe migration.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Digital Library &amp; Media:</a:t>
            </a:r>
            <a:r>
              <a:rPr lang="en" sz="1500">
                <a:solidFill>
                  <a:schemeClr val="dk1"/>
                </a:solidFill>
              </a:rPr>
              <a:t> Audiobooks, offline PDFs, podcasts, videos.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AI Empower</a:t>
            </a:r>
            <a:r>
              <a:rPr lang="en" sz="1500">
                <a:solidFill>
                  <a:schemeClr val="dk1"/>
                </a:solidFill>
              </a:rPr>
              <a:t> : It will be part of </a:t>
            </a:r>
            <a:r>
              <a:rPr lang="en" sz="1500">
                <a:solidFill>
                  <a:schemeClr val="dk1"/>
                </a:solidFill>
              </a:rPr>
              <a:t>sustainable</a:t>
            </a:r>
            <a:r>
              <a:rPr lang="en" sz="1500">
                <a:solidFill>
                  <a:schemeClr val="dk1"/>
                </a:solidFill>
              </a:rPr>
              <a:t> plan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633350" y="533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components</a:t>
            </a:r>
            <a:endParaRPr/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633350" y="1401700"/>
            <a:ext cx="4163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Raspberry PI 5 Model B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Random Access Memory -     8 GB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Solid State Drive ( SSD)  -  256 GB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Network port + WIFI enabled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Customized Heat Sink and Airflow design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Metal Case with </a:t>
            </a:r>
            <a:r>
              <a:rPr lang="en" sz="1500">
                <a:solidFill>
                  <a:schemeClr val="dk1"/>
                </a:solidFill>
              </a:rPr>
              <a:t>damage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sensitivity</a:t>
            </a:r>
            <a:r>
              <a:rPr lang="en" sz="1500">
                <a:solidFill>
                  <a:schemeClr val="dk1"/>
                </a:solidFill>
              </a:rPr>
              <a:t> environment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 Robust Storage Design with SSD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Wireless Router ( dual band support 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Network cables for local </a:t>
            </a:r>
            <a:r>
              <a:rPr lang="en" sz="1500">
                <a:solidFill>
                  <a:schemeClr val="dk1"/>
                </a:solidFill>
              </a:rPr>
              <a:t>wiring</a:t>
            </a:r>
            <a:r>
              <a:rPr lang="en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Power station</a:t>
            </a:r>
            <a:endParaRPr sz="15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28" name="Google Shape;128;p19" title="Screenshot (46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225" y="1333825"/>
            <a:ext cx="4113000" cy="3002400"/>
          </a:xfrm>
          <a:prstGeom prst="flowChartPunchedTap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673400" y="582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components</a:t>
            </a:r>
            <a:endParaRPr/>
          </a:p>
        </p:txBody>
      </p:sp>
      <p:pic>
        <p:nvPicPr>
          <p:cNvPr id="134" name="Google Shape;134;p20" title="kit-pi5-nv-256-a-800x800.jpg"/>
          <p:cNvPicPr preferRelativeResize="0"/>
          <p:nvPr/>
        </p:nvPicPr>
        <p:blipFill rotWithShape="1">
          <a:blip r:embed="rId3">
            <a:alphaModFix/>
          </a:blip>
          <a:srcRect b="-8335" l="0" r="0" t="16127"/>
          <a:stretch/>
        </p:blipFill>
        <p:spPr>
          <a:xfrm>
            <a:off x="444425" y="1577950"/>
            <a:ext cx="2580500" cy="237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 title="b0-rpi5-pcie-800x800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4550" y="1149900"/>
            <a:ext cx="2843700" cy="28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754475" y="3990025"/>
            <a:ext cx="1929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Computer Board</a:t>
            </a:r>
            <a:br>
              <a:rPr lang="en" sz="1500">
                <a:solidFill>
                  <a:schemeClr val="dk2"/>
                </a:solidFill>
              </a:rPr>
            </a:br>
            <a:r>
              <a:rPr lang="en" sz="1500">
                <a:solidFill>
                  <a:schemeClr val="dk2"/>
                </a:solidFill>
              </a:rPr>
              <a:t>With SSD </a:t>
            </a:r>
            <a:r>
              <a:rPr lang="en" sz="1500">
                <a:solidFill>
                  <a:schemeClr val="dk2"/>
                </a:solidFill>
              </a:rPr>
              <a:t>256GB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3844525" y="4026300"/>
            <a:ext cx="20562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Metal Case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6508725" y="3957475"/>
            <a:ext cx="20562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            Tablets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39" name="Google Shape;139;p20" title="Screenshot (38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8250" y="1847395"/>
            <a:ext cx="3057974" cy="1720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-1818750" y="56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Lato"/>
                <a:ea typeface="Lato"/>
                <a:cs typeface="Lato"/>
                <a:sym typeface="Lato"/>
              </a:rPr>
              <a:t>Hardware Components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21" title="Archer_C60_EU_3.0_F_large_1551765571907k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5" y="1525525"/>
            <a:ext cx="2690325" cy="269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922650" y="4215850"/>
            <a:ext cx="1683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TP-Link Router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47" name="Google Shape;147;p21" title="Screenshot 2568-08-20 at 22.18.28.png"/>
          <p:cNvPicPr preferRelativeResize="0"/>
          <p:nvPr/>
        </p:nvPicPr>
        <p:blipFill rotWithShape="1">
          <a:blip r:embed="rId4">
            <a:alphaModFix/>
          </a:blip>
          <a:srcRect b="0" l="0" r="50443" t="0"/>
          <a:stretch/>
        </p:blipFill>
        <p:spPr>
          <a:xfrm>
            <a:off x="3711250" y="1798125"/>
            <a:ext cx="2141875" cy="225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1625" y="2298002"/>
            <a:ext cx="2425525" cy="146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6868963" y="4215850"/>
            <a:ext cx="1683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Network Cables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3997850" y="4215850"/>
            <a:ext cx="1683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Power Station 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784400" y="567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components</a:t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784400" y="1501875"/>
            <a:ext cx="3483600" cy="26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Open Source Technology - Linux based OS 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Docker based image are running on Raspberry PI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Including moodle , calibre , audio book 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" sz="1500">
                <a:solidFill>
                  <a:schemeClr val="dk1"/>
                </a:solidFill>
              </a:rPr>
              <a:t>Enhancing home landing page for easier access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157" name="Google Shape;157;p22" title="IMG_6525.JPG"/>
          <p:cNvPicPr preferRelativeResize="0"/>
          <p:nvPr/>
        </p:nvPicPr>
        <p:blipFill rotWithShape="1">
          <a:blip r:embed="rId3">
            <a:alphaModFix/>
          </a:blip>
          <a:srcRect b="0" l="15952" r="23940" t="2171"/>
          <a:stretch/>
        </p:blipFill>
        <p:spPr>
          <a:xfrm rot="286450">
            <a:off x="4735099" y="978537"/>
            <a:ext cx="3932544" cy="3593868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